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2" r:id="rId2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BC98"/>
    <a:srgbClr val="0D476D"/>
    <a:srgbClr val="3A8685"/>
    <a:srgbClr val="79BC98"/>
    <a:srgbClr val="CEF09E"/>
    <a:srgbClr val="E9EB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 autoAdjust="0"/>
  </p:normalViewPr>
  <p:slideViewPr>
    <p:cSldViewPr snapToGrid="0" showGuides="1">
      <p:cViewPr varScale="1">
        <p:scale>
          <a:sx n="158" d="100"/>
          <a:sy n="158" d="100"/>
        </p:scale>
        <p:origin x="342" y="13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49" d="100"/>
          <a:sy n="49" d="100"/>
        </p:scale>
        <p:origin x="1644" y="6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786" cy="498693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1"/>
            <a:ext cx="2949786" cy="498693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r">
              <a:defRPr sz="1200"/>
            </a:lvl1pPr>
          </a:lstStyle>
          <a:p>
            <a:fld id="{E5ECE9BD-A26B-4C2A-8A06-6BD3B0E8C0B3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594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0" tIns="45775" rIns="91550" bIns="4577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6"/>
            <a:ext cx="5445760" cy="3913615"/>
          </a:xfrm>
          <a:prstGeom prst="rect">
            <a:avLst/>
          </a:prstGeom>
        </p:spPr>
        <p:txBody>
          <a:bodyPr vert="horz" lIns="91550" tIns="45775" rIns="91550" bIns="4577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6" cy="498692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6" cy="498692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r">
              <a:defRPr sz="1200"/>
            </a:lvl1pPr>
          </a:lstStyle>
          <a:p>
            <a:fld id="{D11C2D22-EC8D-4263-B5A4-C85EFE2A9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55348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D286FBF-66ED-4CEA-9ABE-DB94DCD5E9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70C8FBA-9437-48C3-80B0-BB388CCFB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BF6DB8F-74D5-434E-96A8-9EF6CFBEC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98792-67F4-4D9A-81CF-AAD254987180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8794A5A-FE65-42D7-BE0A-CE136B7F6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9A62BA8-6ADE-458C-AB89-0A4061495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EAEC-7DE3-4861-87B4-13C7FB0B516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直角三角形 6"/>
          <p:cNvSpPr/>
          <p:nvPr userDrawn="1"/>
        </p:nvSpPr>
        <p:spPr>
          <a:xfrm flipV="1">
            <a:off x="-1" y="-2"/>
            <a:ext cx="3132000" cy="3132000"/>
          </a:xfrm>
          <a:prstGeom prst="rtTriangle">
            <a:avLst/>
          </a:prstGeom>
          <a:solidFill>
            <a:srgbClr val="CEF0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直角三角形 7"/>
          <p:cNvSpPr/>
          <p:nvPr userDrawn="1"/>
        </p:nvSpPr>
        <p:spPr>
          <a:xfrm rot="10800000" flipV="1">
            <a:off x="10032000" y="4696851"/>
            <a:ext cx="2160000" cy="2160000"/>
          </a:xfrm>
          <a:prstGeom prst="rtTriangle">
            <a:avLst/>
          </a:prstGeom>
          <a:solidFill>
            <a:srgbClr val="78BC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8198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/>
    </mc:Choice>
    <mc:Fallback xmlns="">
      <p:transition spd="slow" advClick="0" advTm="8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8C02B1-F96D-4B00-9711-D58EDAE02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4E73A84-AB80-4B4F-9AFB-9DFF83682B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F254568-4926-4D65-BFEA-616C9BF8E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98792-67F4-4D9A-81CF-AAD254987180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DE1A32A-7FC1-4306-8D8A-911B6EC91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D3FBC0B-25A2-4AD8-A35F-E3A4E6731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EAEC-7DE3-4861-87B4-13C7FB0B51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7133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/>
    </mc:Choice>
    <mc:Fallback xmlns="">
      <p:transition spd="slow" advClick="0" advTm="8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2D5AA8F-4D17-419B-AA93-0CA002674E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8A70F3A-FE0B-4F36-87AD-F5E3948F22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9B2F51-5762-4649-955D-A10459B09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98792-67F4-4D9A-81CF-AAD254987180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7ED6056-22AE-4997-A1C5-C7057B2DF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6D6CC59-C922-4515-9540-35253C248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EAEC-7DE3-4861-87B4-13C7FB0B51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422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/>
    </mc:Choice>
    <mc:Fallback xmlns="">
      <p:transition spd="slow" advClick="0" advTm="8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F46341-8C9C-440F-8921-6039AD171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376" y="5190"/>
            <a:ext cx="11850624" cy="1147614"/>
          </a:xfrm>
        </p:spPr>
        <p:txBody>
          <a:bodyPr/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F0E4767-F16C-4B5C-BB4C-E7BADB008F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3561"/>
            <a:ext cx="105156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2188A49-D595-40B9-AF8E-F349AD0CB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98792-67F4-4D9A-81CF-AAD254987180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82392A0-CFA8-4978-8B6D-E27A4C509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6C4419D-D995-45B1-81B2-000564D23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EAEC-7DE3-4861-87B4-13C7FB0B516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正方形/長方形 6"/>
          <p:cNvSpPr/>
          <p:nvPr userDrawn="1"/>
        </p:nvSpPr>
        <p:spPr>
          <a:xfrm flipV="1">
            <a:off x="33617" y="918433"/>
            <a:ext cx="8740033" cy="34350"/>
          </a:xfrm>
          <a:prstGeom prst="rect">
            <a:avLst/>
          </a:prstGeom>
          <a:solidFill>
            <a:srgbClr val="0D47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 userDrawn="1"/>
        </p:nvSpPr>
        <p:spPr>
          <a:xfrm>
            <a:off x="0" y="6652363"/>
            <a:ext cx="12192000" cy="209320"/>
          </a:xfrm>
          <a:prstGeom prst="rect">
            <a:avLst/>
          </a:prstGeom>
          <a:solidFill>
            <a:srgbClr val="0D47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 userDrawn="1"/>
        </p:nvSpPr>
        <p:spPr>
          <a:xfrm>
            <a:off x="-1838" y="6452220"/>
            <a:ext cx="11355638" cy="194961"/>
          </a:xfrm>
          <a:prstGeom prst="rect">
            <a:avLst/>
          </a:prstGeom>
          <a:solidFill>
            <a:srgbClr val="78BC98"/>
          </a:solidFill>
          <a:ln>
            <a:solidFill>
              <a:srgbClr val="78BC9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 userDrawn="1"/>
        </p:nvSpPr>
        <p:spPr>
          <a:xfrm rot="5400000">
            <a:off x="-2310469" y="3941608"/>
            <a:ext cx="4815899" cy="194961"/>
          </a:xfrm>
          <a:prstGeom prst="rect">
            <a:avLst/>
          </a:prstGeom>
          <a:solidFill>
            <a:srgbClr val="78BC98"/>
          </a:solidFill>
          <a:ln>
            <a:solidFill>
              <a:srgbClr val="78BC9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2621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/>
    </mc:Choice>
    <mc:Fallback xmlns="">
      <p:transition spd="slow" advClick="0" advTm="8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918EB0-2D81-4DA7-8292-9BD815EAE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4B8FB59-D13E-4F29-843C-5DD2F68D25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BBF4D95-FF72-411E-B7B6-573CFA992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98792-67F4-4D9A-81CF-AAD254987180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C764740-E94C-40E4-A25F-3CAABC972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6A67BD2-EDCF-4A31-9F23-234427BC8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EAEC-7DE3-4861-87B4-13C7FB0B51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0744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/>
    </mc:Choice>
    <mc:Fallback xmlns="">
      <p:transition spd="slow" advClick="0" advTm="8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7B2C9F-0A08-43FE-98F7-FA64D3209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8889553-E19D-46A4-8686-57D287EBE1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B1A1926-A9D2-4CBE-99B5-8ECE45F0F8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3DFE49C-D087-44BD-A968-303ABDCB3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98792-67F4-4D9A-81CF-AAD254987180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F4BBAB3-BE30-4468-AE3C-6B6DD831C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EA24B7C-BAD0-4123-B721-A43E36687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EAEC-7DE3-4861-87B4-13C7FB0B51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59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/>
    </mc:Choice>
    <mc:Fallback xmlns="">
      <p:transition spd="slow" advClick="0" advTm="8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EA615A-BF45-4EEC-92DC-8748893AC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524B3A9-0285-491E-BBA7-06EDA0E71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E00F055-80C4-404F-B3D8-E825880200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F33C3B7-E78D-43AB-9D6A-B447BD55C9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1DFE109-9C0F-413D-BF53-2ED50440A0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6E15A85-6FD7-43C1-892E-19C57272F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98792-67F4-4D9A-81CF-AAD254987180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402F449-72B2-4CD4-A0E9-0ED515382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22ECFCB-1643-4353-8808-2B436D64B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EAEC-7DE3-4861-87B4-13C7FB0B51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0981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/>
    </mc:Choice>
    <mc:Fallback xmlns="">
      <p:transition spd="slow" advClick="0" advTm="8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7EB2516-2FC4-4F62-9F19-1ADAF61F3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1DF4C9D-06E4-4707-8534-17AA768FD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98792-67F4-4D9A-81CF-AAD254987180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F9FDB28-B6F7-41DE-883A-D31C0EFA2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49636C0-C3D6-46AE-A53E-96F7C01B2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EAEC-7DE3-4861-87B4-13C7FB0B51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5815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/>
    </mc:Choice>
    <mc:Fallback xmlns="">
      <p:transition spd="slow" advClick="0" advTm="8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1DC07D2-5CCA-4F1F-A3A0-10D4686AE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98792-67F4-4D9A-81CF-AAD254987180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9C6FF63-0EA9-49EE-A36F-27E5A3FD4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3BC306A-5A7D-493F-A24D-4D08C44BF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EAEC-7DE3-4861-87B4-13C7FB0B51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1565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/>
    </mc:Choice>
    <mc:Fallback xmlns="">
      <p:transition spd="slow" advClick="0" advTm="8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7AD0AB9-BDF4-470D-BB48-8CCC26CBF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DE04AF4-1C20-4496-A5D7-C1D0ED26F2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74A77D3-6266-4866-B503-B2C29B63A5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6FB4853-510F-4238-94DD-AC35C74C2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98792-67F4-4D9A-81CF-AAD254987180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2433242-2B8D-44AB-B8DE-3C1C5ABAE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6CB4FF7-B603-462E-8394-E751E35D4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EAEC-7DE3-4861-87B4-13C7FB0B51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17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/>
    </mc:Choice>
    <mc:Fallback xmlns="">
      <p:transition spd="slow" advClick="0" advTm="8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EC5B2A-BDD4-4F8D-B68C-331919884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3A6FA8A-B2B1-449B-B37F-B109458F60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20D8C8B-CC2E-4191-9672-1BDD8F1868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E09502D-930D-49B8-9CCE-75ABF3663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98792-67F4-4D9A-81CF-AAD254987180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8B09155-4463-44A3-8C4C-6B62C796E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CC674F6-062D-4C55-BC5F-AA612DCF7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EAEC-7DE3-4861-87B4-13C7FB0B51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0958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/>
    </mc:Choice>
    <mc:Fallback xmlns="">
      <p:transition spd="slow" advClick="0" advTm="8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DB9B387-759F-4E3D-BCC7-243052F41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960F43F-2D17-46F9-B4CE-015CBA7BB4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BC5E2E4-9342-4BB8-B19C-7FF1D80104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98792-67F4-4D9A-81CF-AAD254987180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1E7886E-DDCA-4A9F-A9DC-41DD5B38C0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1DC7274-850F-4B7F-9096-A75C19A3D6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6EAEC-7DE3-4861-87B4-13C7FB0B51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8516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8000"/>
    </mc:Choice>
    <mc:Fallback xmlns="">
      <p:transition spd="slow" advClick="0" advTm="8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rgbClr val="0D476D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rgbClr val="0D476D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rgbClr val="0D476D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rgbClr val="0D476D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rgbClr val="0D476D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rgbClr val="0D476D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4BC0563-648F-0BA2-B0A8-2F288C2959E9}"/>
              </a:ext>
            </a:extLst>
          </p:cNvPr>
          <p:cNvSpPr txBox="1"/>
          <p:nvPr/>
        </p:nvSpPr>
        <p:spPr>
          <a:xfrm>
            <a:off x="698413" y="1934933"/>
            <a:ext cx="7385344" cy="778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base" latinLnBrk="1"/>
            <a:r>
              <a:rPr lang="ja-JP" altLang="en-US" sz="2000" b="1" dirty="0">
                <a:solidFill>
                  <a:srgbClr val="141414"/>
                </a:solidFill>
                <a:latin typeface="+mn-ea"/>
              </a:rPr>
              <a:t>会場：東京ビッグサイト東展示棟　</a:t>
            </a:r>
            <a:endParaRPr lang="en-US" altLang="ja-JP" sz="2000" b="1" dirty="0">
              <a:solidFill>
                <a:srgbClr val="141414"/>
              </a:solidFill>
              <a:latin typeface="+mn-ea"/>
            </a:endParaRPr>
          </a:p>
          <a:p>
            <a:pPr algn="l" fontAlgn="base" latinLnBrk="1"/>
            <a:r>
              <a:rPr lang="en-US" altLang="ja-JP" sz="2000" b="1" dirty="0">
                <a:solidFill>
                  <a:srgbClr val="141414"/>
                </a:solidFill>
                <a:effectLst/>
                <a:latin typeface="+mn-ea"/>
              </a:rPr>
              <a:t>2026</a:t>
            </a:r>
            <a:r>
              <a:rPr lang="ja-JP" altLang="en-US" sz="2000" b="1" dirty="0">
                <a:solidFill>
                  <a:srgbClr val="141414"/>
                </a:solidFill>
                <a:effectLst/>
                <a:latin typeface="+mn-ea"/>
              </a:rPr>
              <a:t>年</a:t>
            </a:r>
            <a:r>
              <a:rPr lang="en-US" altLang="ja-JP" sz="2000" b="1" dirty="0">
                <a:solidFill>
                  <a:srgbClr val="141414"/>
                </a:solidFill>
                <a:effectLst/>
                <a:latin typeface="+mn-ea"/>
              </a:rPr>
              <a:t>7</a:t>
            </a:r>
            <a:r>
              <a:rPr lang="ja-JP" altLang="en-US" sz="2000" b="1" dirty="0">
                <a:solidFill>
                  <a:srgbClr val="141414"/>
                </a:solidFill>
                <a:effectLst/>
                <a:latin typeface="+mn-ea"/>
              </a:rPr>
              <a:t>月</a:t>
            </a:r>
            <a:r>
              <a:rPr lang="en-US" altLang="ja-JP" sz="2000" b="1" dirty="0">
                <a:solidFill>
                  <a:srgbClr val="141414"/>
                </a:solidFill>
                <a:effectLst/>
                <a:latin typeface="+mn-ea"/>
              </a:rPr>
              <a:t>8</a:t>
            </a:r>
            <a:r>
              <a:rPr lang="ja-JP" altLang="en-US" sz="2000" b="1" dirty="0">
                <a:solidFill>
                  <a:srgbClr val="141414"/>
                </a:solidFill>
                <a:effectLst/>
                <a:latin typeface="+mn-ea"/>
              </a:rPr>
              <a:t>日（水）</a:t>
            </a:r>
            <a:r>
              <a:rPr lang="ja-JP" altLang="en-US" sz="2000" b="1" dirty="0">
                <a:solidFill>
                  <a:srgbClr val="141414"/>
                </a:solidFill>
                <a:latin typeface="+mn-ea"/>
              </a:rPr>
              <a:t>～</a:t>
            </a:r>
            <a:r>
              <a:rPr lang="en-US" altLang="ja-JP" sz="2000" b="1" dirty="0">
                <a:solidFill>
                  <a:srgbClr val="141414"/>
                </a:solidFill>
                <a:effectLst/>
                <a:latin typeface="+mn-ea"/>
              </a:rPr>
              <a:t>10</a:t>
            </a:r>
            <a:r>
              <a:rPr lang="ja-JP" altLang="en-US" sz="2000" b="1" dirty="0">
                <a:solidFill>
                  <a:srgbClr val="141414"/>
                </a:solidFill>
                <a:effectLst/>
                <a:latin typeface="+mn-ea"/>
              </a:rPr>
              <a:t>日（</a:t>
            </a:r>
            <a:r>
              <a:rPr lang="ja-JP" altLang="en-US" sz="2000" b="1" dirty="0">
                <a:solidFill>
                  <a:srgbClr val="141414"/>
                </a:solidFill>
                <a:latin typeface="+mn-ea"/>
              </a:rPr>
              <a:t>金</a:t>
            </a:r>
            <a:r>
              <a:rPr lang="ja-JP" altLang="en-US" sz="2000" b="1" i="0" dirty="0">
                <a:solidFill>
                  <a:srgbClr val="141414"/>
                </a:solidFill>
                <a:effectLst/>
                <a:latin typeface="+mn-ea"/>
              </a:rPr>
              <a:t>）</a:t>
            </a:r>
            <a:r>
              <a:rPr lang="ja-JP" altLang="en-US" sz="2000" dirty="0">
                <a:solidFill>
                  <a:srgbClr val="141414"/>
                </a:solidFill>
                <a:latin typeface="+mn-ea"/>
              </a:rPr>
              <a:t>　</a:t>
            </a:r>
            <a:r>
              <a:rPr lang="en-US" altLang="ja-JP" sz="2000" b="1" dirty="0">
                <a:solidFill>
                  <a:srgbClr val="141414"/>
                </a:solidFill>
                <a:latin typeface="+mn-ea"/>
              </a:rPr>
              <a:t>10</a:t>
            </a:r>
            <a:r>
              <a:rPr lang="ja-JP" altLang="en-US" sz="2000" b="1" dirty="0">
                <a:solidFill>
                  <a:srgbClr val="141414"/>
                </a:solidFill>
                <a:latin typeface="+mn-ea"/>
              </a:rPr>
              <a:t>：</a:t>
            </a:r>
            <a:r>
              <a:rPr lang="en-US" altLang="ja-JP" sz="2000" b="1" dirty="0">
                <a:solidFill>
                  <a:srgbClr val="141414"/>
                </a:solidFill>
                <a:latin typeface="+mn-ea"/>
              </a:rPr>
              <a:t>00</a:t>
            </a:r>
            <a:r>
              <a:rPr lang="ja-JP" altLang="en-US" sz="2000" b="1" dirty="0">
                <a:solidFill>
                  <a:srgbClr val="141414"/>
                </a:solidFill>
                <a:latin typeface="+mn-ea"/>
              </a:rPr>
              <a:t>～</a:t>
            </a:r>
            <a:r>
              <a:rPr lang="en-US" altLang="ja-JP" sz="2000" b="1" dirty="0">
                <a:solidFill>
                  <a:srgbClr val="141414"/>
                </a:solidFill>
                <a:latin typeface="+mn-ea"/>
              </a:rPr>
              <a:t>17</a:t>
            </a:r>
            <a:r>
              <a:rPr lang="ja-JP" altLang="en-US" sz="2000" b="1" dirty="0">
                <a:solidFill>
                  <a:srgbClr val="141414"/>
                </a:solidFill>
                <a:latin typeface="+mn-ea"/>
              </a:rPr>
              <a:t>：</a:t>
            </a:r>
            <a:r>
              <a:rPr lang="en-US" altLang="ja-JP" sz="2000" b="1" dirty="0">
                <a:solidFill>
                  <a:srgbClr val="141414"/>
                </a:solidFill>
                <a:latin typeface="+mn-ea"/>
              </a:rPr>
              <a:t>00</a:t>
            </a:r>
            <a:endParaRPr lang="ja-JP" altLang="en-US" sz="2000" b="1" i="0" dirty="0">
              <a:solidFill>
                <a:srgbClr val="141414"/>
              </a:solidFill>
              <a:effectLst/>
              <a:latin typeface="+mn-ea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4DD93D9-675B-22F9-B0FF-5DED69C615A7}"/>
              </a:ext>
            </a:extLst>
          </p:cNvPr>
          <p:cNvSpPr txBox="1"/>
          <p:nvPr/>
        </p:nvSpPr>
        <p:spPr>
          <a:xfrm>
            <a:off x="698413" y="3342381"/>
            <a:ext cx="738534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base" latinLnBrk="1"/>
            <a:r>
              <a:rPr lang="ja-JP" altLang="en-US" sz="2000" b="1" dirty="0">
                <a:solidFill>
                  <a:srgbClr val="0070C0"/>
                </a:solidFill>
                <a:latin typeface="+mn-ea"/>
              </a:rPr>
              <a:t>無料セミナー開催！</a:t>
            </a:r>
            <a:endParaRPr lang="en-US" altLang="ja-JP" sz="2000" b="1" dirty="0">
              <a:solidFill>
                <a:srgbClr val="0070C0"/>
              </a:solidFill>
              <a:latin typeface="+mn-ea"/>
            </a:endParaRPr>
          </a:p>
          <a:p>
            <a:pPr algn="l" fontAlgn="base" latinLnBrk="1"/>
            <a:r>
              <a:rPr lang="en-US" altLang="ja-JP" sz="2000" b="1" dirty="0">
                <a:solidFill>
                  <a:srgbClr val="0070C0"/>
                </a:solidFill>
                <a:effectLst/>
                <a:latin typeface="+mn-ea"/>
              </a:rPr>
              <a:t>2026</a:t>
            </a:r>
            <a:r>
              <a:rPr lang="ja-JP" altLang="en-US" sz="2000" b="1" dirty="0">
                <a:solidFill>
                  <a:srgbClr val="0070C0"/>
                </a:solidFill>
                <a:effectLst/>
                <a:latin typeface="+mn-ea"/>
              </a:rPr>
              <a:t>年</a:t>
            </a:r>
            <a:r>
              <a:rPr lang="en-US" altLang="ja-JP" sz="2000" b="1" dirty="0">
                <a:solidFill>
                  <a:srgbClr val="0070C0"/>
                </a:solidFill>
                <a:effectLst/>
                <a:latin typeface="+mn-ea"/>
              </a:rPr>
              <a:t>7</a:t>
            </a:r>
            <a:r>
              <a:rPr lang="ja-JP" altLang="en-US" sz="2000" b="1" dirty="0">
                <a:solidFill>
                  <a:srgbClr val="0070C0"/>
                </a:solidFill>
                <a:effectLst/>
                <a:latin typeface="+mn-ea"/>
              </a:rPr>
              <a:t>月</a:t>
            </a:r>
            <a:r>
              <a:rPr lang="en-US" altLang="ja-JP" sz="2000" b="1" dirty="0">
                <a:solidFill>
                  <a:srgbClr val="0070C0"/>
                </a:solidFill>
                <a:effectLst/>
                <a:latin typeface="+mn-ea"/>
              </a:rPr>
              <a:t>8</a:t>
            </a:r>
            <a:r>
              <a:rPr lang="ja-JP" altLang="en-US" sz="2000" b="1" dirty="0">
                <a:solidFill>
                  <a:srgbClr val="0070C0"/>
                </a:solidFill>
                <a:effectLst/>
                <a:latin typeface="+mn-ea"/>
              </a:rPr>
              <a:t>日（</a:t>
            </a:r>
            <a:r>
              <a:rPr lang="ja-JP" altLang="en-US" sz="2000" b="1" dirty="0">
                <a:solidFill>
                  <a:srgbClr val="0070C0"/>
                </a:solidFill>
                <a:latin typeface="+mn-ea"/>
              </a:rPr>
              <a:t>水</a:t>
            </a:r>
            <a:r>
              <a:rPr lang="ja-JP" altLang="en-US" sz="2000" b="1" dirty="0">
                <a:solidFill>
                  <a:srgbClr val="0070C0"/>
                </a:solidFill>
                <a:effectLst/>
                <a:latin typeface="+mn-ea"/>
              </a:rPr>
              <a:t>）</a:t>
            </a:r>
            <a:r>
              <a:rPr lang="en-US" altLang="ja-JP" sz="2000" b="1" dirty="0">
                <a:solidFill>
                  <a:srgbClr val="0070C0"/>
                </a:solidFill>
                <a:latin typeface="+mn-ea"/>
              </a:rPr>
              <a:t>11</a:t>
            </a:r>
            <a:r>
              <a:rPr lang="ja-JP" altLang="en-US" sz="2000" b="1" dirty="0">
                <a:solidFill>
                  <a:srgbClr val="0070C0"/>
                </a:solidFill>
                <a:latin typeface="+mn-ea"/>
              </a:rPr>
              <a:t>：</a:t>
            </a:r>
            <a:r>
              <a:rPr lang="en-US" altLang="ja-JP" sz="2000" b="1" dirty="0">
                <a:solidFill>
                  <a:srgbClr val="0070C0"/>
                </a:solidFill>
                <a:latin typeface="+mn-ea"/>
              </a:rPr>
              <a:t>00</a:t>
            </a:r>
            <a:r>
              <a:rPr lang="ja-JP" altLang="en-US" sz="2000" b="1" dirty="0">
                <a:solidFill>
                  <a:srgbClr val="0070C0"/>
                </a:solidFill>
                <a:latin typeface="+mn-ea"/>
              </a:rPr>
              <a:t>～</a:t>
            </a:r>
            <a:r>
              <a:rPr lang="en-US" altLang="ja-JP" sz="2000" b="1" dirty="0">
                <a:solidFill>
                  <a:srgbClr val="0070C0"/>
                </a:solidFill>
                <a:latin typeface="+mn-ea"/>
              </a:rPr>
              <a:t>12</a:t>
            </a:r>
            <a:r>
              <a:rPr lang="ja-JP" altLang="en-US" sz="2000" b="1" dirty="0">
                <a:solidFill>
                  <a:srgbClr val="0070C0"/>
                </a:solidFill>
                <a:latin typeface="+mn-ea"/>
              </a:rPr>
              <a:t>：</a:t>
            </a:r>
            <a:r>
              <a:rPr lang="en-US" altLang="ja-JP" sz="2000" b="1" dirty="0">
                <a:solidFill>
                  <a:srgbClr val="0070C0"/>
                </a:solidFill>
                <a:latin typeface="+mn-ea"/>
              </a:rPr>
              <a:t>30</a:t>
            </a:r>
          </a:p>
          <a:p>
            <a:pPr algn="l" fontAlgn="base" latinLnBrk="1"/>
            <a:endParaRPr lang="en-US" altLang="ja-JP" sz="2000" b="1" dirty="0">
              <a:solidFill>
                <a:srgbClr val="0070C0"/>
              </a:solidFill>
              <a:latin typeface="+mn-ea"/>
            </a:endParaRPr>
          </a:p>
          <a:p>
            <a:pPr algn="l" fontAlgn="base" latinLnBrk="1"/>
            <a:r>
              <a:rPr lang="ja-JP" altLang="en-US" sz="2000" b="1" dirty="0">
                <a:solidFill>
                  <a:srgbClr val="0070C0"/>
                </a:solidFill>
                <a:latin typeface="+mn-ea"/>
              </a:rPr>
              <a:t>「全国</a:t>
            </a:r>
            <a:r>
              <a:rPr lang="en-US" altLang="ja-JP" sz="2000" b="1" dirty="0">
                <a:solidFill>
                  <a:srgbClr val="0070C0"/>
                </a:solidFill>
                <a:latin typeface="+mn-ea"/>
              </a:rPr>
              <a:t>4</a:t>
            </a:r>
            <a:r>
              <a:rPr lang="ja-JP" altLang="en-US" sz="2000" b="1" dirty="0">
                <a:solidFill>
                  <a:srgbClr val="0070C0"/>
                </a:solidFill>
                <a:latin typeface="+mn-ea"/>
              </a:rPr>
              <a:t>万人！介護予防運動指導員</a:t>
            </a:r>
            <a:r>
              <a:rPr lang="en-US" altLang="ja-JP" sz="2000" b="1" dirty="0">
                <a:solidFill>
                  <a:srgbClr val="0070C0"/>
                </a:solidFill>
                <a:latin typeface="+mn-ea"/>
              </a:rPr>
              <a:t>®</a:t>
            </a:r>
            <a:r>
              <a:rPr lang="ja-JP" altLang="en-US" sz="2000" b="1" dirty="0">
                <a:solidFill>
                  <a:srgbClr val="0070C0"/>
                </a:solidFill>
                <a:latin typeface="+mn-ea"/>
              </a:rPr>
              <a:t>の育成と活躍の最前線</a:t>
            </a:r>
          </a:p>
          <a:p>
            <a:pPr algn="l" fontAlgn="base" latinLnBrk="1"/>
            <a:r>
              <a:rPr lang="ja-JP" altLang="en-US" sz="2000" b="1" dirty="0">
                <a:solidFill>
                  <a:srgbClr val="0070C0"/>
                </a:solidFill>
                <a:latin typeface="+mn-ea"/>
              </a:rPr>
              <a:t>　　　～研究機関・養成企業・資格取得者が語る実践事例～」</a:t>
            </a:r>
          </a:p>
        </p:txBody>
      </p:sp>
      <p:pic>
        <p:nvPicPr>
          <p:cNvPr id="8" name="図 7" descr="The image shows a person dressed in a white shirt and black tie, standing against a plain white background.&#10;&#10;AI 生成コンテンツは誤りを含む可能性があります。">
            <a:extLst>
              <a:ext uri="{FF2B5EF4-FFF2-40B4-BE49-F238E27FC236}">
                <a16:creationId xmlns:a16="http://schemas.microsoft.com/office/drawing/2014/main" id="{A00202A4-4974-8FCC-F0B4-8F50C89E6EC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9323" y="2092870"/>
            <a:ext cx="1188414" cy="1485517"/>
          </a:xfrm>
          <a:prstGeom prst="rect">
            <a:avLst/>
          </a:prstGeom>
        </p:spPr>
      </p:pic>
      <p:pic>
        <p:nvPicPr>
          <p:cNvPr id="11" name="図 10" descr="The image shows a person dressed in a dark suit and striped shirt, standing against a plain, beige background.&#10;&#10;AI 生成コンテンツは誤りを含む可能性があります。">
            <a:extLst>
              <a:ext uri="{FF2B5EF4-FFF2-40B4-BE49-F238E27FC236}">
                <a16:creationId xmlns:a16="http://schemas.microsoft.com/office/drawing/2014/main" id="{D6141C0C-8932-C781-18B8-E788406F578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4779" y="2128760"/>
            <a:ext cx="1364563" cy="1449627"/>
          </a:xfrm>
          <a:prstGeom prst="rect">
            <a:avLst/>
          </a:prstGeom>
          <a:noFill/>
        </p:spPr>
      </p:pic>
      <p:pic>
        <p:nvPicPr>
          <p:cNvPr id="12" name="図 11" descr="The image depicts a person with red hair wearing a light-colored top and holding an object, standing in a lush, outdoor setting with trees in the background.&#10;&#10;AI 生成コンテンツは誤りを含む可能性があります。">
            <a:extLst>
              <a:ext uri="{FF2B5EF4-FFF2-40B4-BE49-F238E27FC236}">
                <a16:creationId xmlns:a16="http://schemas.microsoft.com/office/drawing/2014/main" id="{1374B3A0-B32F-49D2-832C-E17A452E8C21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334" t="5764" b="8084"/>
          <a:stretch>
            <a:fillRect/>
          </a:stretch>
        </p:blipFill>
        <p:spPr bwMode="auto">
          <a:xfrm rot="5400000">
            <a:off x="8208692" y="4462398"/>
            <a:ext cx="1485516" cy="111257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図 12" descr="The image shows a person with long, dark hair and a blue dress with a white collar.&#10;&#10;AI 生成コンテンツは誤りを含む可能性があります。">
            <a:extLst>
              <a:ext uri="{FF2B5EF4-FFF2-40B4-BE49-F238E27FC236}">
                <a16:creationId xmlns:a16="http://schemas.microsoft.com/office/drawing/2014/main" id="{61821EC9-7731-EB4D-DD74-703B297F1DA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4534" y="4336787"/>
            <a:ext cx="1148371" cy="1430355"/>
          </a:xfrm>
          <a:prstGeom prst="rect">
            <a:avLst/>
          </a:prstGeom>
        </p:spPr>
      </p:pic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E78BEBA6-600B-8BF5-8A2D-57DF1C793908}"/>
              </a:ext>
            </a:extLst>
          </p:cNvPr>
          <p:cNvSpPr/>
          <p:nvPr/>
        </p:nvSpPr>
        <p:spPr>
          <a:xfrm>
            <a:off x="0" y="836341"/>
            <a:ext cx="9121698" cy="2899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7" name="図 16" descr="2026&#10;&#10;AI 生成コンテンツは誤りを含む可能性があります。">
            <a:extLst>
              <a:ext uri="{FF2B5EF4-FFF2-40B4-BE49-F238E27FC236}">
                <a16:creationId xmlns:a16="http://schemas.microsoft.com/office/drawing/2014/main" id="{3104AA3E-796C-753E-7A2F-BDD24BA9683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0188" y="163852"/>
            <a:ext cx="8041321" cy="1591194"/>
          </a:xfrm>
          <a:prstGeom prst="rect">
            <a:avLst/>
          </a:prstGeom>
        </p:spPr>
      </p:pic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C38984C-5B42-707A-BF9D-915719892FE9}"/>
              </a:ext>
            </a:extLst>
          </p:cNvPr>
          <p:cNvSpPr txBox="1"/>
          <p:nvPr/>
        </p:nvSpPr>
        <p:spPr>
          <a:xfrm>
            <a:off x="8350559" y="3696324"/>
            <a:ext cx="11884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研究副部長　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笹井　浩行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28B05745-ADEA-301A-6CCA-929C731C295A}"/>
              </a:ext>
            </a:extLst>
          </p:cNvPr>
          <p:cNvSpPr txBox="1"/>
          <p:nvPr/>
        </p:nvSpPr>
        <p:spPr>
          <a:xfrm>
            <a:off x="9894984" y="3726754"/>
            <a:ext cx="19364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介護予防主任運動指導員　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大東　俊彦氏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D409494D-D152-1536-5E9B-818CF0E58385}"/>
              </a:ext>
            </a:extLst>
          </p:cNvPr>
          <p:cNvSpPr txBox="1"/>
          <p:nvPr/>
        </p:nvSpPr>
        <p:spPr>
          <a:xfrm>
            <a:off x="10184779" y="5876900"/>
            <a:ext cx="11884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主任　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三木　明子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5D51102F-45D7-A5AF-A26F-CFEA4804B13D}"/>
              </a:ext>
            </a:extLst>
          </p:cNvPr>
          <p:cNvSpPr txBox="1"/>
          <p:nvPr/>
        </p:nvSpPr>
        <p:spPr>
          <a:xfrm>
            <a:off x="8131166" y="5888051"/>
            <a:ext cx="17415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介護予防運動指導員　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大和田　亜矢子氏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58171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1">
      <a:majorFont>
        <a:latin typeface="Segoe UI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2168</TotalTime>
  <Words>103</Words>
  <Application>Microsoft Office PowerPoint</Application>
  <PresentationFormat>ワイド画面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Arial</vt:lpstr>
      <vt:lpstr>Calibri</vt:lpstr>
      <vt:lpstr>Segoe UI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Harai</dc:creator>
  <cp:lastModifiedBy>和正 西田</cp:lastModifiedBy>
  <cp:revision>124</cp:revision>
  <cp:lastPrinted>2022-05-31T05:14:50Z</cp:lastPrinted>
  <dcterms:created xsi:type="dcterms:W3CDTF">2020-07-28T08:57:05Z</dcterms:created>
  <dcterms:modified xsi:type="dcterms:W3CDTF">2026-05-19T05:59:25Z</dcterms:modified>
</cp:coreProperties>
</file>